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4"/>
  </p:notesMasterIdLst>
  <p:sldIdLst>
    <p:sldId id="257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58" r:id="rId13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24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2020-05-06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1" y="1616763"/>
            <a:ext cx="7543800" cy="1088404"/>
          </a:xfrm>
        </p:spPr>
        <p:txBody>
          <a:bodyPr>
            <a:normAutofit/>
          </a:bodyPr>
          <a:lstStyle/>
          <a:p>
            <a:r>
              <a:rPr lang="fr-FR" dirty="0"/>
              <a:t>Molécules de la santé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AC654D-D0E1-4F64-B9D3-25446D986FCD}"/>
              </a:ext>
            </a:extLst>
          </p:cNvPr>
          <p:cNvSpPr txBox="1"/>
          <p:nvPr/>
        </p:nvSpPr>
        <p:spPr>
          <a:xfrm>
            <a:off x="5418767" y="2783855"/>
            <a:ext cx="292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32F299C-45A2-42CC-8ADB-1AC281A3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0727A64-ABE8-4925-B0CA-265708F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80" y="26775"/>
            <a:ext cx="7543800" cy="694497"/>
          </a:xfrm>
        </p:spPr>
        <p:txBody>
          <a:bodyPr/>
          <a:lstStyle/>
          <a:p>
            <a:r>
              <a:rPr lang="fr-FR" dirty="0"/>
              <a:t>Le paracétamol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ECAA52-0886-4631-B1FD-AE31C92AB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" t="30759" r="43490" b="48911"/>
          <a:stretch/>
        </p:blipFill>
        <p:spPr>
          <a:xfrm>
            <a:off x="117990" y="2844871"/>
            <a:ext cx="8908019" cy="1851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6C3FBB9E-78A4-48FC-85B3-8953569B9E83}"/>
              </a:ext>
            </a:extLst>
          </p:cNvPr>
          <p:cNvSpPr/>
          <p:nvPr/>
        </p:nvSpPr>
        <p:spPr>
          <a:xfrm>
            <a:off x="321607" y="3845022"/>
            <a:ext cx="976099" cy="202239"/>
          </a:xfrm>
          <a:prstGeom prst="ellipse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25B50DB-B279-4807-AB88-C73046279761}"/>
              </a:ext>
            </a:extLst>
          </p:cNvPr>
          <p:cNvSpPr/>
          <p:nvPr/>
        </p:nvSpPr>
        <p:spPr>
          <a:xfrm>
            <a:off x="626680" y="3499440"/>
            <a:ext cx="1058062" cy="271098"/>
          </a:xfrm>
          <a:prstGeom prst="ellipse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222D557-9879-4C58-8ACA-DBF8E1BFAC0F}"/>
              </a:ext>
            </a:extLst>
          </p:cNvPr>
          <p:cNvSpPr/>
          <p:nvPr/>
        </p:nvSpPr>
        <p:spPr>
          <a:xfrm>
            <a:off x="626680" y="4373429"/>
            <a:ext cx="1125920" cy="271097"/>
          </a:xfrm>
          <a:prstGeom prst="ellipse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451B246-68BB-45BF-90D9-B4D79F035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5" b="15789"/>
          <a:stretch/>
        </p:blipFill>
        <p:spPr>
          <a:xfrm>
            <a:off x="321607" y="777891"/>
            <a:ext cx="2609851" cy="1794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7031117-FFB1-485D-959C-1E8B0DE7ACD4}"/>
              </a:ext>
            </a:extLst>
          </p:cNvPr>
          <p:cNvSpPr/>
          <p:nvPr/>
        </p:nvSpPr>
        <p:spPr>
          <a:xfrm>
            <a:off x="4026563" y="915222"/>
            <a:ext cx="4406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 médicament contient 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 moins une 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principe actif 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;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 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excipients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0E17275-32B5-4681-8634-BAF8643677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26" y="2209618"/>
            <a:ext cx="2763557" cy="148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5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7C77E4-C8C0-46B9-AF74-FE476CDE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49463CE-5B56-40A3-9942-11E10F08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259402" cy="694497"/>
          </a:xfrm>
        </p:spPr>
        <p:txBody>
          <a:bodyPr/>
          <a:lstStyle/>
          <a:p>
            <a:r>
              <a:rPr lang="fr-FR" sz="4400" dirty="0"/>
              <a:t>Développement d’un médicament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D7680D0-F223-4C64-A338-B627DF04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66197"/>
            <a:ext cx="8439150" cy="40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795993-1CC5-4A18-A81B-29E111A6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1FF4A4D-B484-40D7-96BA-F5C931CF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 du système digestif</a:t>
            </a:r>
          </a:p>
        </p:txBody>
      </p:sp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id="{FD2E522A-C4D1-4AF7-8587-8D9A95D6F0FB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31" y="838876"/>
            <a:ext cx="3733737" cy="40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3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7579C8-CBD4-4A0E-B635-C6DCEDF0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9AEDAE2-9500-480C-BB18-E5CA0415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18" y="163429"/>
            <a:ext cx="8333163" cy="694497"/>
          </a:xfrm>
        </p:spPr>
        <p:txBody>
          <a:bodyPr/>
          <a:lstStyle/>
          <a:p>
            <a:r>
              <a:rPr lang="fr-FR" sz="4400" dirty="0"/>
              <a:t>Effets indésirables : cas de l’aspirine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0D0A59B-1A09-4BF0-90C8-09B0457C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189"/>
            <a:ext cx="9144000" cy="37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1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DAA1D8-1462-4D3E-9477-A69A367F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F25211-879B-4F56-B1ED-442E249D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259402" cy="694497"/>
          </a:xfrm>
        </p:spPr>
        <p:txBody>
          <a:bodyPr/>
          <a:lstStyle/>
          <a:p>
            <a:r>
              <a:rPr lang="fr-FR" sz="4400" dirty="0"/>
              <a:t>De multiples méthodes d’extraction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0B02AA1-4510-4AA2-94E2-43CF2E27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63" y="838876"/>
            <a:ext cx="7772400" cy="391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8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A9D2DA-CFC9-4113-A49B-4926830F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16DA51-EB31-4302-BC53-E3CD129D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 du paracétamol</a:t>
            </a:r>
          </a:p>
        </p:txBody>
      </p: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131C4300-EF63-4EB6-8860-4B3C7F9AFE21}"/>
              </a:ext>
            </a:extLst>
          </p:cNvPr>
          <p:cNvGraphicFramePr>
            <a:graphicFrameLocks noGrp="1"/>
          </p:cNvGraphicFramePr>
          <p:nvPr/>
        </p:nvGraphicFramePr>
        <p:xfrm>
          <a:off x="115094" y="963212"/>
          <a:ext cx="8892209" cy="335572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14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4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5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3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9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85537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98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Para-</a:t>
                      </a:r>
                      <a:r>
                        <a:rPr lang="fr-FR" dirty="0" err="1"/>
                        <a:t>aminophénol</a:t>
                      </a:r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Anhydride acétique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Paracétamol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Acide acétique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0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936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sz="1600" dirty="0"/>
                    </a:p>
                    <a:p>
                      <a:pPr algn="ctr"/>
                      <a:endParaRPr lang="fr-FR" sz="1600" dirty="0"/>
                    </a:p>
                    <a:p>
                      <a:pPr algn="ctr"/>
                      <a:endParaRPr lang="fr-FR" sz="1600" i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39CCE95C-801C-46C8-9D36-97E6277EB4F8}"/>
              </a:ext>
            </a:extLst>
          </p:cNvPr>
          <p:cNvGrpSpPr/>
          <p:nvPr/>
        </p:nvGrpSpPr>
        <p:grpSpPr>
          <a:xfrm>
            <a:off x="115094" y="1021737"/>
            <a:ext cx="8919234" cy="3274647"/>
            <a:chOff x="193675" y="1501775"/>
            <a:chExt cx="11586268" cy="3922713"/>
          </a:xfrm>
        </p:grpSpPr>
        <p:pic>
          <p:nvPicPr>
            <p:cNvPr id="7" name="Picture 10" descr="RÃ©sultat de recherche d'images pour &quot;anhydride acÃ©tique&quot;">
              <a:extLst>
                <a:ext uri="{FF2B5EF4-FFF2-40B4-BE49-F238E27FC236}">
                  <a16:creationId xmlns:a16="http://schemas.microsoft.com/office/drawing/2014/main" id="{E6812FE2-FE8C-4D77-B869-091A3BAF8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163" y="1679575"/>
              <a:ext cx="2009775" cy="1211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6" descr="RÃ©sultat de recherche d'images pour &quot;acetic acid formula&quot;">
              <a:extLst>
                <a:ext uri="{FF2B5EF4-FFF2-40B4-BE49-F238E27FC236}">
                  <a16:creationId xmlns:a16="http://schemas.microsoft.com/office/drawing/2014/main" id="{EA4F46FC-5C80-4C1C-A4E8-006BF41FD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850" y="1560513"/>
              <a:ext cx="1665288" cy="143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8AAA6E4C-AEB1-42DB-AD4C-B5AD3530C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9" t="64494" r="68137" b="8167"/>
            <a:stretch>
              <a:fillRect/>
            </a:stretch>
          </p:blipFill>
          <p:spPr bwMode="auto">
            <a:xfrm>
              <a:off x="1438276" y="4484688"/>
              <a:ext cx="927101" cy="93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FFE49CC9-A6F7-4AB2-A589-A2FA9F308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9" t="64494" r="68137" b="8167"/>
            <a:stretch>
              <a:fillRect/>
            </a:stretch>
          </p:blipFill>
          <p:spPr bwMode="auto">
            <a:xfrm>
              <a:off x="3453561" y="4467226"/>
              <a:ext cx="927101" cy="93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6D0ADAEB-7649-49D8-A051-6AFE98713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9" t="32262" r="35597" b="40401"/>
            <a:stretch>
              <a:fillRect/>
            </a:stretch>
          </p:blipFill>
          <p:spPr bwMode="auto">
            <a:xfrm>
              <a:off x="3842499" y="4046538"/>
              <a:ext cx="952500" cy="938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4F4EA700-5533-452B-A950-D821C449F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9" t="1834" r="35597" b="72176"/>
            <a:stretch>
              <a:fillRect/>
            </a:stretch>
          </p:blipFill>
          <p:spPr bwMode="auto">
            <a:xfrm>
              <a:off x="4277473" y="4532313"/>
              <a:ext cx="954086" cy="89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5" descr="Image associÃ©e">
              <a:extLst>
                <a:ext uri="{FF2B5EF4-FFF2-40B4-BE49-F238E27FC236}">
                  <a16:creationId xmlns:a16="http://schemas.microsoft.com/office/drawing/2014/main" id="{21BF66F3-E45B-4C21-ACCF-95AA063A2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8281" y="4403082"/>
              <a:ext cx="884237" cy="884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7" descr="Image associÃ©e">
              <a:extLst>
                <a:ext uri="{FF2B5EF4-FFF2-40B4-BE49-F238E27FC236}">
                  <a16:creationId xmlns:a16="http://schemas.microsoft.com/office/drawing/2014/main" id="{84988A52-946F-47FF-9E89-C9C4AC8D2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5706" y="4396732"/>
              <a:ext cx="884237" cy="884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 descr="RÃ©sultat de recherche d'images pour &quot;para-aminophÃ©nol&quot;">
              <a:extLst>
                <a:ext uri="{FF2B5EF4-FFF2-40B4-BE49-F238E27FC236}">
                  <a16:creationId xmlns:a16="http://schemas.microsoft.com/office/drawing/2014/main" id="{83B135DD-B2C5-4562-85B9-3A09E57D2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75" y="1620838"/>
              <a:ext cx="2495550" cy="131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 descr="RÃ©sultat de recherche d'images pour &quot;paracÃ©tamol&quot;">
              <a:extLst>
                <a:ext uri="{FF2B5EF4-FFF2-40B4-BE49-F238E27FC236}">
                  <a16:creationId xmlns:a16="http://schemas.microsoft.com/office/drawing/2014/main" id="{301C585B-71CC-4A6C-ABB9-412F62A0E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475" y="1501775"/>
              <a:ext cx="2890838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AC2D9813-1319-4E99-9E30-FF454B177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9" t="64494" r="68137" b="8167"/>
            <a:stretch>
              <a:fillRect/>
            </a:stretch>
          </p:blipFill>
          <p:spPr bwMode="auto">
            <a:xfrm>
              <a:off x="7830344" y="4278999"/>
              <a:ext cx="927101" cy="938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Image 33">
              <a:extLst>
                <a:ext uri="{FF2B5EF4-FFF2-40B4-BE49-F238E27FC236}">
                  <a16:creationId xmlns:a16="http://schemas.microsoft.com/office/drawing/2014/main" id="{DE3B5BE5-B3B2-4483-B95E-A24FCC0A3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863" y="4132263"/>
              <a:ext cx="774699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26300DC8-8A2C-4169-B298-FC3FDBD69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41" t="64494" r="1920" b="8167"/>
            <a:stretch>
              <a:fillRect/>
            </a:stretch>
          </p:blipFill>
          <p:spPr bwMode="auto">
            <a:xfrm>
              <a:off x="439738" y="4459287"/>
              <a:ext cx="1066800" cy="938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5F08D389-A943-4880-820E-BC5EE8A47F04}"/>
              </a:ext>
            </a:extLst>
          </p:cNvPr>
          <p:cNvSpPr txBox="1"/>
          <p:nvPr/>
        </p:nvSpPr>
        <p:spPr>
          <a:xfrm>
            <a:off x="106795" y="2760971"/>
            <a:ext cx="217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5,50g = 5,04.10</a:t>
            </a:r>
            <a:r>
              <a:rPr lang="fr-FR" baseline="30000" dirty="0">
                <a:latin typeface="+mj-lt"/>
              </a:rPr>
              <a:t>-2</a:t>
            </a:r>
            <a:r>
              <a:rPr lang="fr-FR" dirty="0">
                <a:latin typeface="+mj-lt"/>
              </a:rPr>
              <a:t>mol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B17CF1-30AB-4A68-81A7-6F7CEA3A1D55}"/>
              </a:ext>
            </a:extLst>
          </p:cNvPr>
          <p:cNvSpPr txBox="1"/>
          <p:nvPr/>
        </p:nvSpPr>
        <p:spPr>
          <a:xfrm>
            <a:off x="2383589" y="2739623"/>
            <a:ext cx="217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~7,0mL = 7,4.10</a:t>
            </a:r>
            <a:r>
              <a:rPr lang="fr-FR" baseline="30000" dirty="0">
                <a:latin typeface="+mj-lt"/>
              </a:rPr>
              <a:t>-2</a:t>
            </a:r>
            <a:r>
              <a:rPr lang="fr-FR" dirty="0">
                <a:latin typeface="+mj-lt"/>
              </a:rPr>
              <a:t>mol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AB52C54-A5CC-4041-AA93-D8D30E7D86E2}"/>
              </a:ext>
            </a:extLst>
          </p:cNvPr>
          <p:cNvCxnSpPr/>
          <p:nvPr/>
        </p:nvCxnSpPr>
        <p:spPr>
          <a:xfrm>
            <a:off x="4263656" y="1706666"/>
            <a:ext cx="10632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2CCCFBC4-C873-4EBE-AA8C-65E82B282A7F}"/>
              </a:ext>
            </a:extLst>
          </p:cNvPr>
          <p:cNvSpPr txBox="1"/>
          <p:nvPr/>
        </p:nvSpPr>
        <p:spPr>
          <a:xfrm>
            <a:off x="1779372" y="1414278"/>
            <a:ext cx="398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+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6A9DDED-D1DF-4280-817C-7D9D9E919346}"/>
              </a:ext>
            </a:extLst>
          </p:cNvPr>
          <p:cNvSpPr txBox="1"/>
          <p:nvPr/>
        </p:nvSpPr>
        <p:spPr>
          <a:xfrm>
            <a:off x="7356295" y="1509180"/>
            <a:ext cx="398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5633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E5C4576-DDD6-4028-82BC-FC0EDE2E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4BD0E1B-6696-4429-818B-E1F11668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Montage -paracétamol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ADC07F3-7BEF-4DA7-AFA2-26057B821478}"/>
              </a:ext>
            </a:extLst>
          </p:cNvPr>
          <p:cNvGrpSpPr/>
          <p:nvPr/>
        </p:nvGrpSpPr>
        <p:grpSpPr>
          <a:xfrm>
            <a:off x="258556" y="916545"/>
            <a:ext cx="4030842" cy="3410632"/>
            <a:chOff x="2814577" y="1203767"/>
            <a:chExt cx="6562846" cy="505813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42DF663-B871-4EFF-9139-CC940164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04" t="17385" r="23766" b="8860"/>
            <a:stretch/>
          </p:blipFill>
          <p:spPr>
            <a:xfrm>
              <a:off x="2814577" y="1203767"/>
              <a:ext cx="6562846" cy="50581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8A8083-CA7E-481C-B229-EE6EB6297EF8}"/>
                </a:ext>
              </a:extLst>
            </p:cNvPr>
            <p:cNvSpPr/>
            <p:nvPr/>
          </p:nvSpPr>
          <p:spPr>
            <a:xfrm>
              <a:off x="6991109" y="1203767"/>
              <a:ext cx="2386314" cy="2187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2FA52106-775A-4B31-B7D3-6A85646BA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0" t="12489" r="51581" b="5822"/>
          <a:stretch/>
        </p:blipFill>
        <p:spPr>
          <a:xfrm>
            <a:off x="5741119" y="918774"/>
            <a:ext cx="2438178" cy="34106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384B64-D8BC-4AC8-A4D5-B87183710569}"/>
              </a:ext>
            </a:extLst>
          </p:cNvPr>
          <p:cNvSpPr/>
          <p:nvPr/>
        </p:nvSpPr>
        <p:spPr>
          <a:xfrm>
            <a:off x="258556" y="4327177"/>
            <a:ext cx="4030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</a:rPr>
              <a:t>Chauffage à reflux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17E9E-3515-42BA-88AF-CBC2C45F9577}"/>
              </a:ext>
            </a:extLst>
          </p:cNvPr>
          <p:cNvSpPr/>
          <p:nvPr/>
        </p:nvSpPr>
        <p:spPr>
          <a:xfrm>
            <a:off x="5722374" y="4329405"/>
            <a:ext cx="3421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</a:rPr>
              <a:t>Filtrage sous vide</a:t>
            </a:r>
          </a:p>
        </p:txBody>
      </p:sp>
    </p:spTree>
    <p:extLst>
      <p:ext uri="{BB962C8B-B14F-4D97-AF65-F5344CB8AC3E}">
        <p14:creationId xmlns:p14="http://schemas.microsoft.com/office/powerpoint/2010/main" val="93752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6541D1-AD24-4DE5-BFAA-566983A2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A565368-EA4A-4CDC-B309-F52FC5B3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210160" cy="694497"/>
          </a:xfrm>
        </p:spPr>
        <p:txBody>
          <a:bodyPr/>
          <a:lstStyle/>
          <a:p>
            <a:r>
              <a:rPr lang="fr-FR" dirty="0"/>
              <a:t>Dosage du I</a:t>
            </a:r>
            <a:r>
              <a:rPr lang="fr-FR" baseline="-25000" dirty="0"/>
              <a:t>2</a:t>
            </a:r>
            <a:r>
              <a:rPr lang="fr-FR" dirty="0"/>
              <a:t> dans la Bétadine®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14087C94-05AB-4896-B0E9-CE43D4000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8696142"/>
                  </p:ext>
                </p:extLst>
              </p:nvPr>
            </p:nvGraphicFramePr>
            <p:xfrm>
              <a:off x="2645434" y="909018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322944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87039344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61380734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1633946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693799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</a:rPr>
                            <a:t>I</a:t>
                          </a:r>
                          <a:r>
                            <a:rPr lang="fr-FR" sz="1400" b="1" baseline="-250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r>
                            <a:rPr lang="fr-FR" sz="1400" b="1" baseline="0" dirty="0">
                              <a:solidFill>
                                <a:schemeClr val="bg1"/>
                              </a:solidFill>
                            </a:rPr>
                            <a:t>(aq)             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b="1" i="0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  <m:sub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𝐎</m:t>
                                  </m:r>
                                </m:e>
                                <m:sub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𝐚𝐪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→         </m:t>
                              </m:r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bSup>
                                <m:sSubSupPr>
                                  <m:ctrlP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</m:e>
                                <m:sub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𝐚𝐪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+</m:t>
                              </m:r>
                              <m:sSub>
                                <m:sSubPr>
                                  <m:ctrlP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fr-FR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fr-FR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fr-FR" sz="1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𝐚𝐪</m:t>
                                  </m:r>
                                  <m:r>
                                    <a:rPr lang="fr-FR" sz="1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fr-FR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fr-FR" sz="1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oMath>
                          </a14:m>
                          <a:endParaRPr lang="fr-FR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8099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E.I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n</a:t>
                          </a:r>
                          <a:r>
                            <a:rPr lang="fr-FR" baseline="-25000" dirty="0"/>
                            <a:t>I2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n</a:t>
                          </a:r>
                          <a:r>
                            <a:rPr lang="fr-FR" baseline="-25000" dirty="0" err="1"/>
                            <a:t>red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98551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14087C94-05AB-4896-B0E9-CE43D4000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8696142"/>
                  </p:ext>
                </p:extLst>
              </p:nvPr>
            </p:nvGraphicFramePr>
            <p:xfrm>
              <a:off x="2645434" y="909018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322944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87039344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61380734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1633946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693799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5094" t="-1639" r="-624" b="-1032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8099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E.I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n</a:t>
                          </a:r>
                          <a:r>
                            <a:rPr lang="fr-FR" baseline="-25000" dirty="0"/>
                            <a:t>I2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n</a:t>
                          </a:r>
                          <a:r>
                            <a:rPr lang="fr-FR" baseline="-25000" dirty="0" err="1"/>
                            <a:t>red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985517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oupe 6">
            <a:extLst>
              <a:ext uri="{FF2B5EF4-FFF2-40B4-BE49-F238E27FC236}">
                <a16:creationId xmlns:a16="http://schemas.microsoft.com/office/drawing/2014/main" id="{C13D2CAB-9FA2-4AEC-9945-F9D097BDFDE1}"/>
              </a:ext>
            </a:extLst>
          </p:cNvPr>
          <p:cNvGrpSpPr/>
          <p:nvPr/>
        </p:nvGrpSpPr>
        <p:grpSpPr>
          <a:xfrm>
            <a:off x="220983" y="1248776"/>
            <a:ext cx="2424451" cy="3161859"/>
            <a:chOff x="220983" y="1517717"/>
            <a:chExt cx="3853374" cy="4962465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6D1CFA5-51CC-4374-B7D0-0A8047BCE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94" t="23966" r="36678" b="17131"/>
            <a:stretch/>
          </p:blipFill>
          <p:spPr>
            <a:xfrm>
              <a:off x="220983" y="1517717"/>
              <a:ext cx="3853374" cy="49624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F82FE86-0B39-4CBB-97DD-1E07C6703634}"/>
                    </a:ext>
                  </a:extLst>
                </p:cNvPr>
                <p:cNvSpPr/>
                <p:nvPr/>
              </p:nvSpPr>
              <p:spPr>
                <a:xfrm>
                  <a:off x="2147671" y="3110877"/>
                  <a:ext cx="1827983" cy="7208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3(</m:t>
                            </m:r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aq</m:t>
                            </m:r>
                            <m: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F82FE86-0B39-4CBB-97DD-1E07C67036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671" y="3110877"/>
                  <a:ext cx="1827983" cy="72085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3291459B-E314-40E4-9C69-C272CF7408A5}"/>
              </a:ext>
            </a:extLst>
          </p:cNvPr>
          <p:cNvSpPr txBox="1"/>
          <p:nvPr/>
        </p:nvSpPr>
        <p:spPr>
          <a:xfrm>
            <a:off x="2464679" y="3553583"/>
            <a:ext cx="135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Bétadine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315362F-A48D-42BA-892E-43A75AF4DCA4}"/>
                  </a:ext>
                </a:extLst>
              </p:cNvPr>
              <p:cNvSpPr txBox="1"/>
              <p:nvPr/>
            </p:nvSpPr>
            <p:spPr>
              <a:xfrm>
                <a:off x="4096644" y="2845201"/>
                <a:ext cx="431271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r-FR" sz="2800" b="0" i="0" baseline="-250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Red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8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fr-FR" sz="28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fr-FR" sz="28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fr-FR" sz="28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315362F-A48D-42BA-892E-43A75AF4D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644" y="2845201"/>
                <a:ext cx="4312719" cy="806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</TotalTime>
  <Words>114</Words>
  <Application>Microsoft Office PowerPoint</Application>
  <PresentationFormat>Personnalisé</PresentationFormat>
  <Paragraphs>46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Cambria Math</vt:lpstr>
      <vt:lpstr>Titre</vt:lpstr>
      <vt:lpstr>texte</vt:lpstr>
      <vt:lpstr>Merci</vt:lpstr>
      <vt:lpstr>Molécules de la santé</vt:lpstr>
      <vt:lpstr>Le paracétamol</vt:lpstr>
      <vt:lpstr>Développement d’un médicament </vt:lpstr>
      <vt:lpstr>pH du système digestif</vt:lpstr>
      <vt:lpstr>Effets indésirables : cas de l’aspirine</vt:lpstr>
      <vt:lpstr>De multiples méthodes d’extraction</vt:lpstr>
      <vt:lpstr>Synthèse du paracétamol</vt:lpstr>
      <vt:lpstr>Montage -paracétamol</vt:lpstr>
      <vt:lpstr>Dosage du I2 dans la Bétadine® 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38</cp:revision>
  <cp:lastPrinted>2015-03-31T14:07:15Z</cp:lastPrinted>
  <dcterms:created xsi:type="dcterms:W3CDTF">2020-03-24T08:48:58Z</dcterms:created>
  <dcterms:modified xsi:type="dcterms:W3CDTF">2020-05-06T09:58:35Z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